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6" r:id="rId5"/>
    <p:sldId id="265" r:id="rId6"/>
    <p:sldId id="261" r:id="rId7"/>
    <p:sldId id="260" r:id="rId8"/>
    <p:sldId id="259" r:id="rId9"/>
    <p:sldId id="258" r:id="rId10"/>
    <p:sldId id="257" r:id="rId11"/>
    <p:sldId id="267" r:id="rId12"/>
    <p:sldId id="268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14F96A-9BEA-49EB-865A-CB08AFC8D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04C810E-9DE3-461B-A013-94CF2781E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4E9915-B39C-48F2-9AF1-3EDA4FBC2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175292F-A322-4C77-8614-558E773B9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84E53FB-C141-45D7-A93B-AF4CBC93C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6840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5C3F46-D8A9-4864-B7E3-9D8A9A7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1617D-4C57-49D7-91E7-73278DD44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8CE02C0-7C0D-4F29-8120-BDB2AC8F6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2F10258-5A06-4BC6-AC6A-8317ED4E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8DFA86-2F21-42EA-BA71-F8D965555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7329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F52796-10AA-4D52-97C0-3315D08B2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B02491A-A7E9-4C8A-9E59-A0BAE20D8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67CC3BE-867C-46CC-9DE9-9BCA8BC7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BE5389-F46F-4DA0-B8A4-F078FEA61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25E9FF6-89DB-4A64-8498-34CCDC93F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374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6EF6B4-7244-4254-832E-372BD1A61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DAA834-F0BB-431D-B1D1-2CCA48529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90623F5-9E0F-4B6D-816A-209732649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E4F73F1-867E-461D-AE6F-22FEE3C3C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BA9BD7C-6293-4CA0-96ED-1A8BB5C4A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356729F-4313-456B-B239-AD031E5B8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379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396820-3D30-4677-AE75-63CB99EB4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C7FBA4A-07B2-4019-A87A-94C6184B7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FA2E630-7001-4AE3-A236-7B8C2648F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641EE78-FBAE-4CFB-8C69-CFA35CBA9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350D97-495A-451A-AF77-72461E42E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06A9395-A852-40F7-B8A3-93E94A2C3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792CA40-361B-4A24-88E4-E46C2308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F757F7A-E15C-4FC2-8313-369CE81FC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5247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535A8D-FD0F-4C23-AD53-27EDE367D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223448B-9A22-4852-9966-850D947DF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AE5813D-EC22-4C63-8782-08482F0B2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78475C0-D062-4AB4-9C04-07CB91204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6536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77D2300-1CD9-48B6-A532-8475CC73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0417869-7D42-41B1-BD68-22A31CC16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CCB7ACF-4200-43DC-8A3F-29617988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4791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0C1399-1CCB-45AC-BAEF-B68B4FDFC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DD783A-99FA-4315-9878-8F0A74885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68021F-B7B6-4B0A-90AC-293E23E82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C848E99-ECB5-4D4E-8045-A97B0FDC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E6E6E00-127F-47E0-8BF6-EC4DBAB70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0A7A368-EDAE-41E1-B537-D64EAAB7E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142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7B11DA-15E0-490D-949B-DAD5F7300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D41F55-9C23-4CB3-9142-6027094988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266ED4B-9734-4F41-8F85-28587624B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8146D06-5228-415E-ADE3-A7D21F107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7570679-3763-46F5-BE18-7E34D35CB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AC467C7-5E3C-486B-9F44-51984A2A3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690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CDA1DA-FAC1-4514-AD95-8DC820566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E500928-3909-497A-80F1-37F80C232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BB6E429-E811-4EC7-8029-FBD6BAB33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916139-64F7-4442-BE08-850FA45B5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20C393-B65B-41B5-BDDC-35C2B1FD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561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DA1ED3B-3075-4F57-BCDD-68092AC2A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D6895B4-2C33-40BA-9A94-0529ED3E3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E1E7CA1-8F4B-4704-A188-9991ADF8C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7909A8-D472-4C85-A32F-E3C05DD19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A8A2870-23A4-459A-839C-32F3A4A59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1642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A8D6883-BB10-486F-A027-698BF0E1A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47FA51A-B5C0-4B61-9E8E-C2DD59B96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382C63-C791-4D59-B84E-3DE1AF97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8824A-2AE9-4608-9D25-61F85CE78FBD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774B888-958C-4ED6-9B09-ABB7C6430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FE1CE13-F40B-4B87-9296-3FE5DFF53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E85A2-C351-436F-A098-1F363F867C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723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BD963A8-7F9A-4711-A349-4971A3369B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66" t="10486" r="33665" b="17411"/>
          <a:stretch/>
        </p:blipFill>
        <p:spPr>
          <a:xfrm>
            <a:off x="5854550" y="84069"/>
            <a:ext cx="5668968" cy="6689862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FEE7799-D310-4F4B-B2D9-ACECDD1D73C5}"/>
              </a:ext>
            </a:extLst>
          </p:cNvPr>
          <p:cNvSpPr txBox="1"/>
          <p:nvPr/>
        </p:nvSpPr>
        <p:spPr>
          <a:xfrm>
            <a:off x="529020" y="750085"/>
            <a:ext cx="3217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3600" b="1" dirty="0"/>
              <a:t>JAN III SOBIESKI</a:t>
            </a:r>
          </a:p>
        </p:txBody>
      </p:sp>
    </p:spTree>
    <p:extLst>
      <p:ext uri="{BB962C8B-B14F-4D97-AF65-F5344CB8AC3E}">
        <p14:creationId xmlns:p14="http://schemas.microsoft.com/office/powerpoint/2010/main" val="3095477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EC4A3555-9FD7-40AB-8E48-22174BDF5103}"/>
              </a:ext>
            </a:extLst>
          </p:cNvPr>
          <p:cNvSpPr txBox="1"/>
          <p:nvPr/>
        </p:nvSpPr>
        <p:spPr>
          <a:xfrm>
            <a:off x="146382" y="441987"/>
            <a:ext cx="47902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Jan III Sobieski</a:t>
            </a:r>
            <a:r>
              <a:rPr lang="pl-PL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endParaRPr lang="pl-PL" sz="18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pl-PL" sz="1800" dirty="0">
                <a:latin typeface="Arial" panose="020B0604020202020204" pitchFamily="34" charset="0"/>
              </a:rPr>
              <a:t>H</a:t>
            </a:r>
            <a:r>
              <a:rPr lang="pl-PL" sz="1800" b="0" i="0" dirty="0">
                <a:effectLst/>
                <a:latin typeface="Arial" panose="020B0604020202020204" pitchFamily="34" charset="0"/>
              </a:rPr>
              <a:t>erbu Janina.</a:t>
            </a:r>
          </a:p>
          <a:p>
            <a:r>
              <a:rPr lang="pl-PL" sz="1800" b="0" i="0" dirty="0">
                <a:effectLst/>
                <a:latin typeface="Arial" panose="020B0604020202020204" pitchFamily="34" charset="0"/>
              </a:rPr>
              <a:t> </a:t>
            </a:r>
          </a:p>
          <a:p>
            <a:r>
              <a:rPr lang="pl-PL" sz="1800" b="0" i="0" dirty="0">
                <a:effectLst/>
                <a:latin typeface="Arial" panose="020B0604020202020204" pitchFamily="34" charset="0"/>
              </a:rPr>
              <a:t>Urodzony 17 sierpnia 1629r. </a:t>
            </a:r>
            <a:r>
              <a:rPr lang="pl-PL" sz="1800" dirty="0">
                <a:latin typeface="Arial" panose="020B0604020202020204" pitchFamily="34" charset="0"/>
              </a:rPr>
              <a:t>w</a:t>
            </a:r>
            <a:r>
              <a:rPr lang="pl-PL" sz="1800" b="0" i="0" dirty="0">
                <a:effectLst/>
                <a:latin typeface="Arial" panose="020B0604020202020204" pitchFamily="34" charset="0"/>
              </a:rPr>
              <a:t> Olesku.</a:t>
            </a:r>
          </a:p>
          <a:p>
            <a:r>
              <a:rPr lang="pl-PL" sz="1800" b="0" i="0" dirty="0">
                <a:effectLst/>
                <a:latin typeface="Arial" panose="020B0604020202020204" pitchFamily="34" charset="0"/>
              </a:rPr>
              <a:t> </a:t>
            </a:r>
          </a:p>
          <a:p>
            <a:r>
              <a:rPr lang="pl-PL" sz="1800" dirty="0">
                <a:latin typeface="Arial" panose="020B0604020202020204" pitchFamily="34" charset="0"/>
              </a:rPr>
              <a:t>Z</a:t>
            </a:r>
            <a:r>
              <a:rPr lang="pl-PL" sz="1800" b="0" i="0" dirty="0">
                <a:effectLst/>
                <a:latin typeface="Arial" panose="020B0604020202020204" pitchFamily="34" charset="0"/>
              </a:rPr>
              <a:t>marł 17 czerwca 1696 roku w Wilanowie.</a:t>
            </a:r>
          </a:p>
          <a:p>
            <a:endParaRPr lang="pl-PL" sz="1800" b="0" i="0" dirty="0">
              <a:effectLst/>
              <a:latin typeface="Arial" panose="020B0604020202020204" pitchFamily="34" charset="0"/>
            </a:endParaRPr>
          </a:p>
          <a:p>
            <a:r>
              <a:rPr lang="pl-PL" sz="1800" dirty="0">
                <a:latin typeface="Arial" panose="020B0604020202020204" pitchFamily="34" charset="0"/>
              </a:rPr>
              <a:t>O</a:t>
            </a:r>
            <a:r>
              <a:rPr lang="pl-PL" sz="1800" b="0" i="0" dirty="0">
                <a:effectLst/>
                <a:latin typeface="Arial" panose="020B0604020202020204" pitchFamily="34" charset="0"/>
              </a:rPr>
              <a:t>d 1674 roku był królem Polski</a:t>
            </a:r>
            <a:endParaRPr lang="pl-PL" sz="1800" dirty="0"/>
          </a:p>
          <a:p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A1ACD3E-AF56-43C4-9F21-F35260E603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9" t="10744" r="13058" b="37346"/>
          <a:stretch/>
        </p:blipFill>
        <p:spPr>
          <a:xfrm>
            <a:off x="3851384" y="3304309"/>
            <a:ext cx="8194234" cy="3187088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B2E5DA8-B2B8-4CBA-B23F-4D8231FFA27A}"/>
              </a:ext>
            </a:extLst>
          </p:cNvPr>
          <p:cNvSpPr txBox="1"/>
          <p:nvPr/>
        </p:nvSpPr>
        <p:spPr>
          <a:xfrm>
            <a:off x="3923930" y="6455963"/>
            <a:ext cx="2876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Pałac królewski w Wilanowie</a:t>
            </a:r>
          </a:p>
        </p:txBody>
      </p:sp>
    </p:spTree>
    <p:extLst>
      <p:ext uri="{BB962C8B-B14F-4D97-AF65-F5344CB8AC3E}">
        <p14:creationId xmlns:p14="http://schemas.microsoft.com/office/powerpoint/2010/main" val="3565064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F92E0F6-9A37-4D6E-BB0E-666E8C9238AD}"/>
              </a:ext>
            </a:extLst>
          </p:cNvPr>
          <p:cNvSpPr txBox="1"/>
          <p:nvPr/>
        </p:nvSpPr>
        <p:spPr>
          <a:xfrm>
            <a:off x="93519" y="419192"/>
            <a:ext cx="663979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Jan Sobieski pochodził z rodu Sobieskich z Sobieszyna, który w okresie życia jego dziada Marka Sobieskiego dołączył do grona rodów magnackich.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Jego ojciec, Jakub Sobieski, pod koniec życia był kasztelanem krakowskim. 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Po matce, Zofii Teofili z Daniłowiczów, wojewodziance ruskiej, Jan był spokrewniony z potężnym rodem Żółkiewskich. Był prawnukiem hetmana wielkiego koronnego Stanisława Żółkiewskiego.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3D5497D-9D00-4F1C-9A12-80BB01AC31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20" t="8030" r="35057" b="14545"/>
          <a:stretch/>
        </p:blipFill>
        <p:spPr>
          <a:xfrm>
            <a:off x="7169728" y="336505"/>
            <a:ext cx="4405746" cy="618499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F76C29E-B06E-4704-8744-1D9D8EF714A5}"/>
              </a:ext>
            </a:extLst>
          </p:cNvPr>
          <p:cNvSpPr txBox="1"/>
          <p:nvPr/>
        </p:nvSpPr>
        <p:spPr>
          <a:xfrm>
            <a:off x="7169728" y="6488668"/>
            <a:ext cx="2327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Herb Sobieskich Janina</a:t>
            </a:r>
          </a:p>
        </p:txBody>
      </p:sp>
    </p:spTree>
    <p:extLst>
      <p:ext uri="{BB962C8B-B14F-4D97-AF65-F5344CB8AC3E}">
        <p14:creationId xmlns:p14="http://schemas.microsoft.com/office/powerpoint/2010/main" val="3367878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E3A0168-D330-430C-B827-BF46E7C4B2CD}"/>
              </a:ext>
            </a:extLst>
          </p:cNvPr>
          <p:cNvSpPr txBox="1"/>
          <p:nvPr/>
        </p:nvSpPr>
        <p:spPr>
          <a:xfrm>
            <a:off x="148069" y="951498"/>
            <a:ext cx="65021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Jan III Sobieski urodził się w piątek 17 sierpnia 1629 r. pomiędzy godziną 14.00 a 15.00 na zamku w Olesku, który odziedziczyła w spadku jego matka.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72818DE-2E47-4E4F-9286-B6D6BF704D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65" t="8334" r="21846" b="59849"/>
          <a:stretch/>
        </p:blipFill>
        <p:spPr>
          <a:xfrm>
            <a:off x="5299364" y="2753592"/>
            <a:ext cx="6619010" cy="218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7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8FCB171D-AEFD-4DEF-8A4F-76E03E143271}"/>
              </a:ext>
            </a:extLst>
          </p:cNvPr>
          <p:cNvSpPr txBox="1"/>
          <p:nvPr/>
        </p:nvSpPr>
        <p:spPr>
          <a:xfrm>
            <a:off x="145472" y="289679"/>
            <a:ext cx="894397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Otrzymał staranne wykształcenie, zdobywane w całości wraz z bratem Markiem, ściśle według instrukcji sporządzonej przez ojca.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Jakub Sobieski polecał zdobycie przez synów gruntownej znajomości kilku języków.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Oprócz nauki słownictwa i zasad gramatyki ojciec nakazywał też konwersację w językach obcych, tłumacząc, że „milczeniem żaden się żadnego języka nie nauczył”.</a:t>
            </a:r>
          </a:p>
          <a:p>
            <a:endParaRPr lang="pl-PL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Instrukcja ta obejmowała także inne dziedziny nauki do opanowania przez synów, ćwiczenie pobożności, ale też obowiązkowy relaks w chwilach wolnych oraz utrzymywanie higieny osobistej.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3912A89-F401-4FF1-B229-807BB0F65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72" t="8939" r="33693" b="14848"/>
          <a:stretch/>
        </p:blipFill>
        <p:spPr>
          <a:xfrm>
            <a:off x="8714509" y="2346645"/>
            <a:ext cx="3224646" cy="408563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4B6F93F2-9666-473D-888A-247E8C5F646C}"/>
              </a:ext>
            </a:extLst>
          </p:cNvPr>
          <p:cNvSpPr txBox="1"/>
          <p:nvPr/>
        </p:nvSpPr>
        <p:spPr>
          <a:xfrm>
            <a:off x="8714509" y="6432279"/>
            <a:ext cx="2701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Jakub Sobieski, ojciec króla</a:t>
            </a:r>
          </a:p>
        </p:txBody>
      </p:sp>
    </p:spTree>
    <p:extLst>
      <p:ext uri="{BB962C8B-B14F-4D97-AF65-F5344CB8AC3E}">
        <p14:creationId xmlns:p14="http://schemas.microsoft.com/office/powerpoint/2010/main" val="1306438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FFE4815-B422-4A8F-B00C-91F238FEFD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t="8333" r="34801" b="15758"/>
          <a:stretch/>
        </p:blipFill>
        <p:spPr>
          <a:xfrm>
            <a:off x="8167255" y="1282823"/>
            <a:ext cx="3834245" cy="520584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C1FECB7-D7CC-42BC-BE17-7B00FCED1EC4}"/>
              </a:ext>
            </a:extLst>
          </p:cNvPr>
          <p:cNvSpPr txBox="1"/>
          <p:nvPr/>
        </p:nvSpPr>
        <p:spPr>
          <a:xfrm>
            <a:off x="8167255" y="6488668"/>
            <a:ext cx="2928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Jan Sobieski z matką i bratem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5BAB92F-0A0B-4103-B5E1-6789489C4D9D}"/>
              </a:ext>
            </a:extLst>
          </p:cNvPr>
          <p:cNvSpPr txBox="1"/>
          <p:nvPr/>
        </p:nvSpPr>
        <p:spPr>
          <a:xfrm>
            <a:off x="190500" y="493114"/>
            <a:ext cx="710478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Sobieski miał bardzo wszechstronne zainteresowania naukowe. </a:t>
            </a:r>
          </a:p>
          <a:p>
            <a:endParaRPr lang="pl-PL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Interesował się szczególnie matematyką, astronomią, architekturą oraz inżynierią.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Nabył też umiejętności w pisarstwie, wymowie oraz rozległej wiedzy historycznej.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107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F65542E-7FE5-402D-88AD-24C4C406D35E}"/>
              </a:ext>
            </a:extLst>
          </p:cNvPr>
          <p:cNvSpPr txBox="1"/>
          <p:nvPr/>
        </p:nvSpPr>
        <p:spPr>
          <a:xfrm>
            <a:off x="210414" y="418283"/>
            <a:ext cx="736455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 1663 wziął udział w wyprawie na Rosję.</a:t>
            </a: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Po drodze stłumił bunt wojska Stefana Czarnieckiego pod Lwowem. </a:t>
            </a:r>
          </a:p>
          <a:p>
            <a:endParaRPr lang="pl-PL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Brał udział w bitwie pod </a:t>
            </a:r>
            <a:r>
              <a:rPr lang="pl-P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Ramnem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wraz z kozakami hetmana Pawła </a:t>
            </a:r>
            <a:r>
              <a:rPr lang="pl-P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Tetery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 czasie tej wyprawy należał do bliskich doradców króla Jana II Kazimierza.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Osłaniając odwrót wojsk polskich, pobił Rosjan i Kozaków w bitwie pod Sośnicą i </a:t>
            </a:r>
            <a:r>
              <a:rPr lang="pl-P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Kopyśnikami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503037E-015E-4A8D-86C9-E989198BFD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14" t="10000" r="28579" b="15757"/>
          <a:stretch/>
        </p:blipFill>
        <p:spPr>
          <a:xfrm>
            <a:off x="7574970" y="1987943"/>
            <a:ext cx="4406615" cy="431889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900C6AF-08C2-4583-B56A-D5F4136C479D}"/>
              </a:ext>
            </a:extLst>
          </p:cNvPr>
          <p:cNvSpPr txBox="1"/>
          <p:nvPr/>
        </p:nvSpPr>
        <p:spPr>
          <a:xfrm>
            <a:off x="7574970" y="6211669"/>
            <a:ext cx="4953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u="none" strike="noStrike" dirty="0">
                <a:effectLst/>
                <a:cs typeface="Arial" panose="020B0604020202020204" pitchFamily="34" charset="0"/>
              </a:rPr>
              <a:t>Korona majestatyczna </a:t>
            </a:r>
            <a:r>
              <a:rPr lang="pl-PL" b="0" i="0" dirty="0">
                <a:solidFill>
                  <a:srgbClr val="202122"/>
                </a:solidFill>
                <a:effectLst/>
                <a:cs typeface="Arial" panose="020B0604020202020204" pitchFamily="34" charset="0"/>
              </a:rPr>
              <a:t>Jana III Sobieskiego na kaplicy Królewskiej w Gdańsku</a:t>
            </a:r>
            <a:endParaRPr lang="pl-PL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659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B0B4AEA-AABE-40F2-9A32-D75D67C35CB5}"/>
              </a:ext>
            </a:extLst>
          </p:cNvPr>
          <p:cNvSpPr txBox="1"/>
          <p:nvPr/>
        </p:nvSpPr>
        <p:spPr>
          <a:xfrm>
            <a:off x="148070" y="466544"/>
            <a:ext cx="609426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 1659 po raz pierwszy wybrany został posłem na sejm z województwa lubelskiego.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Jako członek stronnictwa profrancuskiego, w czasie rokoszu Lubomirskiego Sobieski stanął po stronie króla Jana Kazimierza; dowodził rozbitymi oddziałami jazdy w bitwie pod Mątwami.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Jesienią 1664 był posłem królewskim na sejmik na Rusi.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Został też wybrany posłem na sejm, jednak z instrukcją nakazującą popieranie Lubomirskiego przeciwko królowi. 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B964890-7C2D-4F30-AEFD-1DCC2DC7D0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02" t="8788" r="30711" b="14849"/>
          <a:stretch/>
        </p:blipFill>
        <p:spPr>
          <a:xfrm>
            <a:off x="7003473" y="1132609"/>
            <a:ext cx="4862945" cy="523701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633DA6F-CE1C-4250-800C-0FC95F88077F}"/>
              </a:ext>
            </a:extLst>
          </p:cNvPr>
          <p:cNvSpPr txBox="1"/>
          <p:nvPr/>
        </p:nvSpPr>
        <p:spPr>
          <a:xfrm>
            <a:off x="7003473" y="6369628"/>
            <a:ext cx="413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Jan III Sobieski z Orderem Świętego Ducha</a:t>
            </a:r>
          </a:p>
        </p:txBody>
      </p:sp>
    </p:spTree>
    <p:extLst>
      <p:ext uri="{BB962C8B-B14F-4D97-AF65-F5344CB8AC3E}">
        <p14:creationId xmlns:p14="http://schemas.microsoft.com/office/powerpoint/2010/main" val="2273291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4E119A2-2414-4C76-9FED-6AC55BA86BB5}"/>
              </a:ext>
            </a:extLst>
          </p:cNvPr>
          <p:cNvSpPr txBox="1"/>
          <p:nvPr/>
        </p:nvSpPr>
        <p:spPr>
          <a:xfrm>
            <a:off x="251979" y="473655"/>
            <a:ext cx="609426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14 maja 1665 wziął tajny, a 5 lipca 1665 oficjalny, ślub z Marysieńką.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Oficjalny ślub był wielkim wydarzeniem w ówczesnej Europie.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Udzielił go nuncjusz apostolski Antonio </a:t>
            </a:r>
            <a:r>
              <a:rPr lang="pl-P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Pignatelli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(późniejszy papież Innocenty XII), zaś relację z niego zamieściła największa wówczas europejska gazeta – „</a:t>
            </a:r>
            <a:r>
              <a:rPr lang="pl-P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Gazette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de France”.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6AB01D2-28AA-4156-9F82-779B506C84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35" t="10000" r="35142" b="16212"/>
          <a:stretch/>
        </p:blipFill>
        <p:spPr>
          <a:xfrm>
            <a:off x="8157729" y="1282823"/>
            <a:ext cx="3782292" cy="506037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33535A9-BFC9-4252-A016-B885B6D00ED0}"/>
              </a:ext>
            </a:extLst>
          </p:cNvPr>
          <p:cNvSpPr txBox="1"/>
          <p:nvPr/>
        </p:nvSpPr>
        <p:spPr>
          <a:xfrm>
            <a:off x="8157729" y="6343196"/>
            <a:ext cx="2645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Maria Kazimiera </a:t>
            </a:r>
            <a:r>
              <a:rPr lang="pl-PL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d’Arquien</a:t>
            </a:r>
            <a:endParaRPr lang="pl-PL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487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90BE7DD-E7A4-4DF2-9835-696334BED1ED}"/>
              </a:ext>
            </a:extLst>
          </p:cNvPr>
          <p:cNvSpPr txBox="1"/>
          <p:nvPr/>
        </p:nvSpPr>
        <p:spPr>
          <a:xfrm>
            <a:off x="220806" y="348964"/>
            <a:ext cx="732299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 dniach 4–16 października 1667 roku pobił pod Podhajcami pięciokrotnie liczniejszych Kozaków i Tatarów pod wodzą hetmana Piotra Doroszenki.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Zwycięstwa te przyniosły zmianę wizerunkową Sobieskiego, który w opinii szlachty zaczął urastać do rangi bohatera.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5 lutego 1668 został hetmanem wielkim koronnym.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 połączeniu z pełnioną już godnością marszałka wielkiego koronnego przyniosło to Sobieskiemu ogromne wpływy.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Sprawował odtąd władzę nad wojskiem i w znacznej mierze nad dyplomacją państwową, stał się więc jednym z najważniejszych polityków i potężnych ludzi w państwie.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Sukcesy wojenne, a także świadomość kryzysu państwa wśród znacznej części szlachty, dały mu możliwość przejęcia pełnej władzy nad państwem.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85BFEDA-93F3-42AF-A54D-8680CFE589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27" t="13788" r="32926" b="14545"/>
          <a:stretch/>
        </p:blipFill>
        <p:spPr>
          <a:xfrm>
            <a:off x="7783658" y="1054677"/>
            <a:ext cx="4187536" cy="49149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8873416-ACC7-4E1E-B39D-DB970CAC0435}"/>
              </a:ext>
            </a:extLst>
          </p:cNvPr>
          <p:cNvSpPr txBox="1"/>
          <p:nvPr/>
        </p:nvSpPr>
        <p:spPr>
          <a:xfrm>
            <a:off x="7783658" y="6047509"/>
            <a:ext cx="4164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</a:rPr>
              <a:t>Sobieski błogosławi atak wojsk polskich</a:t>
            </a:r>
          </a:p>
          <a:p>
            <a:r>
              <a:rPr lang="pl-PL" b="0" i="0" dirty="0">
                <a:solidFill>
                  <a:srgbClr val="202122"/>
                </a:solidFill>
                <a:effectLst/>
              </a:rPr>
              <a:t>pod Wiedniem (akwarela Juliusza Kossaka)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4101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B54B4111-A5E8-40EB-8D76-29AEC4643131}"/>
              </a:ext>
            </a:extLst>
          </p:cNvPr>
          <p:cNvSpPr txBox="1"/>
          <p:nvPr/>
        </p:nvSpPr>
        <p:spPr>
          <a:xfrm>
            <a:off x="345497" y="806026"/>
            <a:ext cx="609426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21 maja 1674 roku szlachta wybrała Jana Sobieskiego na Króla Polski. </a:t>
            </a:r>
          </a:p>
          <a:p>
            <a:endParaRPr lang="pl-PL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Mimo, że na początku Sobieski wcale nie był kandydatem, został wybrany przy sprzeciwie jedynie części posłów litewskich.</a:t>
            </a:r>
          </a:p>
          <a:p>
            <a:endParaRPr lang="pl-PL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Ze względu na toczącą się wojnę z Turcją koronacja Jana Sobieskiego odbyła się dopiero 2 lutego 1676 roku.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D1D0050-B49F-4F17-B1D7-458106C4B33D}"/>
              </a:ext>
            </a:extLst>
          </p:cNvPr>
          <p:cNvSpPr txBox="1"/>
          <p:nvPr/>
        </p:nvSpPr>
        <p:spPr>
          <a:xfrm>
            <a:off x="6671831" y="6065289"/>
            <a:ext cx="6094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cs typeface="Arial" panose="020B0604020202020204" pitchFamily="34" charset="0"/>
              </a:rPr>
              <a:t>Koronacja na króla hetmana Jana Sobieskiego w 1676, płaskorzeźba na pałacu w Wilanowie</a:t>
            </a:r>
            <a:endParaRPr lang="pl-PL" dirty="0">
              <a:cs typeface="Arial" panose="020B060402020202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9566A38-FBA4-4BEC-BE7C-8252C0EA6E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22" t="12133" r="21748" b="17260"/>
          <a:stretch/>
        </p:blipFill>
        <p:spPr>
          <a:xfrm>
            <a:off x="6671831" y="2492849"/>
            <a:ext cx="5174672" cy="357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4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2"/>
            </a:gs>
            <a:gs pos="7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2D8CDB7-35EE-4120-9BCB-CC4A59F36E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58" t="8181" r="27727" b="15000"/>
          <a:stretch/>
        </p:blipFill>
        <p:spPr>
          <a:xfrm>
            <a:off x="7491845" y="1558930"/>
            <a:ext cx="4561610" cy="43884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CCCCCDB-E778-4461-8091-73D406279037}"/>
              </a:ext>
            </a:extLst>
          </p:cNvPr>
          <p:cNvSpPr txBox="1"/>
          <p:nvPr/>
        </p:nvSpPr>
        <p:spPr>
          <a:xfrm>
            <a:off x="7491845" y="6068291"/>
            <a:ext cx="4779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cs typeface="Arial" panose="020B0604020202020204" pitchFamily="34" charset="0"/>
              </a:rPr>
              <a:t>Sarkofag z sercem Jana III Sobieskiego w kościele kapucynów w Warszawie</a:t>
            </a:r>
            <a:endParaRPr lang="pl-PL" dirty="0">
              <a:cs typeface="Arial" panose="020B060402020202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3CB311F-0351-4E00-9834-C1B7EDEABFC1}"/>
              </a:ext>
            </a:extLst>
          </p:cNvPr>
          <p:cNvSpPr txBox="1"/>
          <p:nvPr/>
        </p:nvSpPr>
        <p:spPr>
          <a:xfrm>
            <a:off x="273626" y="688447"/>
            <a:ext cx="63176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Jan III Sobieski zmarł w Wilanowie 17 czerwca 1696.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Przyczyną był atak serca, po długotrwałej chorobie.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Jego żona Maria Kazimiera zmarła w 1716 roku w </a:t>
            </a:r>
            <a:r>
              <a:rPr lang="pl-P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Blois</a:t>
            </a:r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we Francji. 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Oboje są pochowani w Krakowie, w krypcie św. Leonarda na Wawelu.</a:t>
            </a:r>
          </a:p>
          <a:p>
            <a:endParaRPr lang="pl-PL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pl-P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Serce króla spoczywa w kaplicy królewskiej (bł. Anioła z Akry) w kościele kapucynów w </a:t>
            </a:r>
            <a:r>
              <a:rPr lang="pl-PL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Warszawie.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11064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718</Words>
  <Application>Microsoft Office PowerPoint</Application>
  <PresentationFormat>Panoramiczny</PresentationFormat>
  <Paragraphs>85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A.Pianowska</dc:creator>
  <cp:lastModifiedBy>A.Pianowska</cp:lastModifiedBy>
  <cp:revision>13</cp:revision>
  <dcterms:created xsi:type="dcterms:W3CDTF">2021-09-07T19:53:27Z</dcterms:created>
  <dcterms:modified xsi:type="dcterms:W3CDTF">2021-09-08T12:17:12Z</dcterms:modified>
</cp:coreProperties>
</file>